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75" r:id="rId4"/>
    <p:sldId id="271" r:id="rId5"/>
    <p:sldId id="281" r:id="rId6"/>
    <p:sldId id="272" r:id="rId7"/>
    <p:sldId id="279" r:id="rId8"/>
    <p:sldId id="276" r:id="rId9"/>
    <p:sldId id="277" r:id="rId10"/>
    <p:sldId id="289" r:id="rId11"/>
    <p:sldId id="257" r:id="rId12"/>
    <p:sldId id="288" r:id="rId13"/>
    <p:sldId id="286" r:id="rId14"/>
    <p:sldId id="287" r:id="rId15"/>
    <p:sldId id="264" r:id="rId16"/>
    <p:sldId id="280" r:id="rId17"/>
    <p:sldId id="258" r:id="rId18"/>
    <p:sldId id="263" r:id="rId19"/>
    <p:sldId id="259" r:id="rId20"/>
    <p:sldId id="260" r:id="rId21"/>
    <p:sldId id="282" r:id="rId22"/>
    <p:sldId id="284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291" autoAdjust="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402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3/30/2019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3/30/2019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5260A74-3040-4BB6-A991-0F810A20FE20}"/>
              </a:ext>
            </a:extLst>
          </p:cNvPr>
          <p:cNvSpPr txBox="1"/>
          <p:nvPr userDrawn="1"/>
        </p:nvSpPr>
        <p:spPr>
          <a:xfrm>
            <a:off x="5387565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F528B-EDDF-45F7-BF63-D420F421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353995"/>
            <a:ext cx="8991600" cy="50849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FD2551-FA23-4681-8075-3336BA27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012" y="390525"/>
            <a:ext cx="4114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Midland, </a:t>
            </a:r>
            <a:r>
              <a:rPr lang="en-US" dirty="0" err="1"/>
              <a:t>texas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9E33-25E3-49FD-AD53-DE615A9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8600"/>
            <a:ext cx="11277602" cy="1325562"/>
          </a:xfrm>
        </p:spPr>
        <p:txBody>
          <a:bodyPr>
            <a:normAutofit/>
          </a:bodyPr>
          <a:lstStyle/>
          <a:p>
            <a:pPr algn="ctr"/>
            <a:r>
              <a:rPr lang="en-US" sz="3999" b="1" dirty="0"/>
              <a:t>Challenges of Wind Farm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1B50-F11F-425F-9D8F-22DBFD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9753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Human impact (population density, psychological impacts)</a:t>
            </a:r>
          </a:p>
          <a:p>
            <a:pPr marL="0" indent="0">
              <a:buNone/>
            </a:pPr>
            <a:r>
              <a:rPr lang="en-US" dirty="0"/>
              <a:t>- Social impact,  local and regional economic and economic conditions; </a:t>
            </a:r>
          </a:p>
          <a:p>
            <a:pPr marL="0" indent="0">
              <a:buNone/>
            </a:pPr>
            <a:r>
              <a:rPr lang="en-US" dirty="0"/>
              <a:t>- Local environmental impact</a:t>
            </a:r>
          </a:p>
          <a:p>
            <a:pPr>
              <a:buFontTx/>
              <a:buChar char="-"/>
            </a:pPr>
            <a:r>
              <a:rPr lang="en-US" dirty="0"/>
              <a:t>Power grid network</a:t>
            </a:r>
          </a:p>
          <a:p>
            <a:pPr>
              <a:buFontTx/>
              <a:buChar char="-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540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5770-13CB-4F09-8E93-4B06819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99" b="1" dirty="0"/>
              <a:t>Population Density of 449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3901-BC89-4755-AB70-1324048C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nearest city/town/ name based on latitude/longitude</a:t>
            </a:r>
          </a:p>
          <a:p>
            <a:pPr marL="45720" indent="0">
              <a:buNone/>
            </a:pPr>
            <a:r>
              <a:rPr lang="en-US" dirty="0"/>
              <a:t>    Pull the population density data from </a:t>
            </a:r>
            <a:r>
              <a:rPr lang="en-US" dirty="0" err="1"/>
              <a:t>Gmap</a:t>
            </a:r>
            <a:r>
              <a:rPr lang="en-US" dirty="0"/>
              <a:t> API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Keep the location with population density  less than 500 per square miles</a:t>
            </a:r>
          </a:p>
          <a:p>
            <a:r>
              <a:rPr lang="en-US" dirty="0"/>
              <a:t>Visualize with heatmap</a:t>
            </a:r>
          </a:p>
        </p:txBody>
      </p:sp>
    </p:spTree>
    <p:extLst>
      <p:ext uri="{BB962C8B-B14F-4D97-AF65-F5344CB8AC3E}">
        <p14:creationId xmlns:p14="http://schemas.microsoft.com/office/powerpoint/2010/main" val="13759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A4FD-60AE-4EEC-8EC2-46A1FF5A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Population Density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5EC1C-82B4-4784-82F1-9358407D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21" y="1633796"/>
            <a:ext cx="7287422" cy="4858281"/>
          </a:xfrm>
        </p:spPr>
      </p:pic>
    </p:spTree>
    <p:extLst>
      <p:ext uri="{BB962C8B-B14F-4D97-AF65-F5344CB8AC3E}">
        <p14:creationId xmlns:p14="http://schemas.microsoft.com/office/powerpoint/2010/main" val="1033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3F-1D3C-4919-AAD3-45B68582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70" y="446798"/>
            <a:ext cx="11428631" cy="7085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Locations with Population Density &lt;= 500 (</a:t>
            </a:r>
            <a:r>
              <a:rPr lang="en-US" sz="3100" b="1" dirty="0"/>
              <a:t>per square mile)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154F8-38E7-4697-BC4F-9CDA40C0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6" y="1666875"/>
            <a:ext cx="6269818" cy="315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07DE-663B-49CF-8DE0-24B742DB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" y="1676400"/>
            <a:ext cx="5587099" cy="3153404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48C805D-381D-4AEE-BFBE-CC73784A831F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524588" y="2173376"/>
            <a:ext cx="808996" cy="6121851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8B7EC-6A7D-4832-A23F-AFB7D2049F2F}"/>
              </a:ext>
            </a:extLst>
          </p:cNvPr>
          <p:cNvCxnSpPr>
            <a:endCxn id="5" idx="2"/>
          </p:cNvCxnSpPr>
          <p:nvPr/>
        </p:nvCxnSpPr>
        <p:spPr>
          <a:xfrm flipV="1">
            <a:off x="8979305" y="4820279"/>
            <a:ext cx="0" cy="8185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ADBDA-6AB8-4512-98D3-C97D1C09F466}"/>
              </a:ext>
            </a:extLst>
          </p:cNvPr>
          <p:cNvSpPr/>
          <p:nvPr/>
        </p:nvSpPr>
        <p:spPr>
          <a:xfrm>
            <a:off x="4320581" y="5229539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Density &lt;=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C390-141C-4251-BD29-6E8F470E820C}"/>
              </a:ext>
            </a:extLst>
          </p:cNvPr>
          <p:cNvSpPr txBox="1"/>
          <p:nvPr/>
        </p:nvSpPr>
        <p:spPr>
          <a:xfrm>
            <a:off x="1691369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A5773-E42F-490F-874C-CDF93949C921}"/>
              </a:ext>
            </a:extLst>
          </p:cNvPr>
          <p:cNvSpPr txBox="1"/>
          <p:nvPr/>
        </p:nvSpPr>
        <p:spPr>
          <a:xfrm>
            <a:off x="9142412" y="502047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597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EC5FC-706E-43B8-B119-09209A16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" y="1157742"/>
            <a:ext cx="10828592" cy="5414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7D59-4795-446E-8CD6-D4076F8B3A20}"/>
              </a:ext>
            </a:extLst>
          </p:cNvPr>
          <p:cNvSpPr txBox="1"/>
          <p:nvPr/>
        </p:nvSpPr>
        <p:spPr>
          <a:xfrm>
            <a:off x="608012" y="457200"/>
            <a:ext cx="823354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/>
              <a:t>Suitable sites counts for each state</a:t>
            </a:r>
          </a:p>
        </p:txBody>
      </p:sp>
    </p:spTree>
    <p:extLst>
      <p:ext uri="{BB962C8B-B14F-4D97-AF65-F5344CB8AC3E}">
        <p14:creationId xmlns:p14="http://schemas.microsoft.com/office/powerpoint/2010/main" val="22545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0F1-1900-42B4-AF20-918133F8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810" y="971310"/>
            <a:ext cx="9038483" cy="1195444"/>
          </a:xfrm>
        </p:spPr>
        <p:txBody>
          <a:bodyPr>
            <a:noAutofit/>
          </a:bodyPr>
          <a:lstStyle/>
          <a:p>
            <a:r>
              <a:rPr lang="en-US" sz="3199" b="1" dirty="0"/>
              <a:t>Wind </a:t>
            </a:r>
            <a:r>
              <a:rPr lang="en-US" sz="2900" b="1" dirty="0"/>
              <a:t>Turbine</a:t>
            </a:r>
            <a:r>
              <a:rPr lang="en-US" sz="3199" b="1" dirty="0"/>
              <a:t> Locations with Climate and Health Benefits</a:t>
            </a:r>
            <a:br>
              <a:rPr lang="en-US" b="1" dirty="0"/>
            </a:br>
            <a:endParaRPr lang="en-US" sz="199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DF2C8-44C2-47ED-92EB-CBDDDBA54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2172906"/>
            <a:ext cx="9141619" cy="140849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“A wind turbine in West Virginia displaces twice as much carbon dioxide and seven times as much health damage as the same turbine in California.” Kyle Siler-Evans, Ph.D. researcher from Carnegie Mellon University 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575B-F739-413A-885A-4EAFF9F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29" y="3429000"/>
            <a:ext cx="5237386" cy="3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F3E1-60DB-40F5-8C8E-49BB2BD8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1" y="681754"/>
            <a:ext cx="10820894" cy="1144290"/>
          </a:xfrm>
        </p:spPr>
        <p:txBody>
          <a:bodyPr>
            <a:normAutofit fontScale="90000"/>
          </a:bodyPr>
          <a:lstStyle/>
          <a:p>
            <a:r>
              <a:rPr lang="en-US" dirty="0"/>
              <a:t>We Investigate the Coal Consumption in Each State in 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C0F2-BBBE-48A9-B92F-164F5E58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17" y="2209800"/>
            <a:ext cx="10512862" cy="4350205"/>
          </a:xfrm>
        </p:spPr>
        <p:txBody>
          <a:bodyPr>
            <a:normAutofit/>
          </a:bodyPr>
          <a:lstStyle/>
          <a:p>
            <a:r>
              <a:rPr lang="en-US" dirty="0"/>
              <a:t>Dataset : </a:t>
            </a:r>
            <a:r>
              <a:rPr lang="en-US" u="sng" dirty="0"/>
              <a:t>United States Energy, Census, and GDP 2010-2014.csv</a:t>
            </a:r>
          </a:p>
          <a:p>
            <a:pPr marL="0" indent="0">
              <a:buNone/>
            </a:pPr>
            <a:r>
              <a:rPr lang="en-US" dirty="0"/>
              <a:t>    The 2010-2014 US Energy, Census, and Economic data </a:t>
            </a:r>
          </a:p>
          <a:p>
            <a:pPr marL="342900" indent="-342900"/>
            <a:r>
              <a:rPr lang="en-US" dirty="0"/>
              <a:t>Here I only retrieve Coal total consumption for each state in 2014 (All of  data from U.S Energy Information Administration)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DB6A5-EBF0-42CB-8EEE-FED22F52F2D5}"/>
              </a:ext>
            </a:extLst>
          </p:cNvPr>
          <p:cNvSpPr txBox="1"/>
          <p:nvPr/>
        </p:nvSpPr>
        <p:spPr>
          <a:xfrm>
            <a:off x="1531045" y="5326565"/>
            <a:ext cx="10229082" cy="1476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Btu :British thermal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99" dirty="0"/>
              <a:t>Coal with </a:t>
            </a:r>
            <a:r>
              <a:rPr lang="en-US" dirty="0"/>
              <a:t>a carbon content of 78 percent</a:t>
            </a:r>
            <a:r>
              <a:rPr lang="en-US" sz="1799" dirty="0"/>
              <a:t> emits about 204.3 pounds of carbon dioxide </a:t>
            </a:r>
          </a:p>
          <a:p>
            <a:r>
              <a:rPr lang="en-US" sz="1799" dirty="0"/>
              <a:t>     per million Btu when completely burned.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2000 </a:t>
            </a:r>
            <a:r>
              <a:rPr lang="en-US" sz="1799" dirty="0" err="1"/>
              <a:t>lb</a:t>
            </a:r>
            <a:r>
              <a:rPr lang="en-US" sz="1799" dirty="0"/>
              <a:t>/ 1 tons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“CoalC2014” * 204300/2000 = “CO2 Production 2014”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0950F-6703-4475-95B0-31A5A7C9ED66}"/>
              </a:ext>
            </a:extLst>
          </p:cNvPr>
          <p:cNvSpPr txBox="1"/>
          <p:nvPr/>
        </p:nvSpPr>
        <p:spPr>
          <a:xfrm>
            <a:off x="2069499" y="598228"/>
            <a:ext cx="2792025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Coal total consumption</a:t>
            </a:r>
          </a:p>
          <a:p>
            <a:r>
              <a:rPr lang="en-US" sz="1799" b="1" dirty="0"/>
              <a:t> in billion BTU in 2014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B373-BDDD-4C24-AD88-D93EEB301C74}"/>
              </a:ext>
            </a:extLst>
          </p:cNvPr>
          <p:cNvSpPr/>
          <p:nvPr/>
        </p:nvSpPr>
        <p:spPr>
          <a:xfrm>
            <a:off x="6977267" y="819354"/>
            <a:ext cx="3902030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Carbon Dioxide Production(ton)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70588-71A7-43F7-9C05-FF44644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67960"/>
            <a:ext cx="1600200" cy="381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8CC15-B2A6-441A-A032-FEE6784F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532" y="1315962"/>
            <a:ext cx="2381250" cy="3705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1AE6B3-8C72-4C8D-A4D9-DD1F242AD99E}"/>
              </a:ext>
            </a:extLst>
          </p:cNvPr>
          <p:cNvCxnSpPr>
            <a:cxnSpLocks/>
          </p:cNvCxnSpPr>
          <p:nvPr/>
        </p:nvCxnSpPr>
        <p:spPr>
          <a:xfrm>
            <a:off x="5454332" y="2819400"/>
            <a:ext cx="7924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5A8B-2E48-4C73-9A80-866C4F64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597086"/>
            <a:ext cx="9143009" cy="5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Fawn Zou</a:t>
            </a:r>
          </a:p>
          <a:p>
            <a:r>
              <a:rPr lang="en-US" dirty="0"/>
              <a:t>Lee Gao</a:t>
            </a:r>
          </a:p>
          <a:p>
            <a:r>
              <a:rPr lang="en-US" dirty="0"/>
              <a:t>Steve Darby</a:t>
            </a:r>
          </a:p>
          <a:p>
            <a:r>
              <a:rPr lang="en-US" dirty="0"/>
              <a:t>Vien 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CDBD-6942-4E68-9415-6BC601C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3429000"/>
            <a:ext cx="1981200" cy="22563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5A76-4C5F-4D9F-8F7D-A2EFE7B49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1" y="355549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6F842-10DA-43A6-B2E4-5FBE46B03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21605" r="46651" b="43827"/>
          <a:stretch/>
        </p:blipFill>
        <p:spPr>
          <a:xfrm>
            <a:off x="5635555" y="558247"/>
            <a:ext cx="2213113" cy="2226365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F0BED-D6DA-499A-9B17-95E01DB16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5" y="619539"/>
            <a:ext cx="2395076" cy="2103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D8601-9AEA-4613-B9F1-B94B8430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" y="2667000"/>
            <a:ext cx="11362768" cy="4058130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9E2-0CDB-442B-A35E-E0D616B22DC8}"/>
              </a:ext>
            </a:extLst>
          </p:cNvPr>
          <p:cNvSpPr txBox="1"/>
          <p:nvPr/>
        </p:nvSpPr>
        <p:spPr>
          <a:xfrm>
            <a:off x="413028" y="610403"/>
            <a:ext cx="479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Combine Two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E5368-EF9C-433E-8BC8-A57BB08E7239}"/>
              </a:ext>
            </a:extLst>
          </p:cNvPr>
          <p:cNvSpPr txBox="1"/>
          <p:nvPr/>
        </p:nvSpPr>
        <p:spPr>
          <a:xfrm>
            <a:off x="608012" y="1640529"/>
            <a:ext cx="1116778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Wind farms result in greater health and climate benefits in states by replacing CO2 from big coal users such as  Texas, Ohio, Illinois, Kentucky, and etc.</a:t>
            </a:r>
          </a:p>
        </p:txBody>
      </p:sp>
    </p:spTree>
    <p:extLst>
      <p:ext uri="{BB962C8B-B14F-4D97-AF65-F5344CB8AC3E}">
        <p14:creationId xmlns:p14="http://schemas.microsoft.com/office/powerpoint/2010/main" val="39841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2241-DB50-41DC-9A30-E00F3D64F4FD}"/>
              </a:ext>
            </a:extLst>
          </p:cNvPr>
          <p:cNvSpPr txBox="1">
            <a:spLocks/>
          </p:cNvSpPr>
          <p:nvPr/>
        </p:nvSpPr>
        <p:spPr>
          <a:xfrm>
            <a:off x="1293812" y="469777"/>
            <a:ext cx="10439398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DB27C-845A-4800-A421-B00562F037F1}"/>
              </a:ext>
            </a:extLst>
          </p:cNvPr>
          <p:cNvSpPr txBox="1"/>
          <p:nvPr/>
        </p:nvSpPr>
        <p:spPr>
          <a:xfrm>
            <a:off x="1370012" y="1231777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Texas can benefit greatly from wind energy: has the wind, has the land.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Data limitation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4CC2-ECF0-4ECC-873B-232243D6FD73}"/>
              </a:ext>
            </a:extLst>
          </p:cNvPr>
          <p:cNvSpPr txBox="1">
            <a:spLocks/>
          </p:cNvSpPr>
          <p:nvPr/>
        </p:nvSpPr>
        <p:spPr>
          <a:xfrm>
            <a:off x="4189412" y="2662561"/>
            <a:ext cx="3810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9182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9552-BE29-4B38-B740-1B0E5D26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A2F-E395-48CE-9851-B1D04AB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AutoNum type="arabicPeriod"/>
            </a:pPr>
            <a:r>
              <a:rPr lang="en-US" dirty="0"/>
              <a:t>Requirements for suitable location for wind farms.</a:t>
            </a:r>
          </a:p>
          <a:p>
            <a:pPr marL="502920" indent="-457200">
              <a:buAutoNum type="arabicPeriod"/>
            </a:pPr>
            <a:r>
              <a:rPr lang="en-US" dirty="0"/>
              <a:t>Which states have most locations suitable for wind farms?</a:t>
            </a:r>
          </a:p>
          <a:p>
            <a:pPr marL="502920" indent="-457200">
              <a:buAutoNum type="arabicPeriod"/>
            </a:pPr>
            <a:r>
              <a:rPr lang="en-US" dirty="0"/>
              <a:t>Where to build wind farm?</a:t>
            </a:r>
          </a:p>
          <a:p>
            <a:pPr marL="502920" indent="-457200">
              <a:buAutoNum type="arabicPeriod"/>
            </a:pPr>
            <a:r>
              <a:rPr lang="en-US" dirty="0"/>
              <a:t>Which states benefit most from wind energy?</a:t>
            </a:r>
          </a:p>
          <a:p>
            <a:pPr marL="502920" indent="-457200">
              <a:buAutoNum type="arabicPeriod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7596-D339-4CDC-8217-DE48A388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57" y="1600200"/>
            <a:ext cx="6679463" cy="5161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FD310-F881-4C4A-928C-B4B9D2B8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30970"/>
            <a:ext cx="6705945" cy="518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0C13-46F9-4625-800B-4A529162F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70" y="1516240"/>
            <a:ext cx="6699594" cy="5181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464C2-A883-4F45-88F0-235E2727D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699594" cy="5181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784D6-6771-452A-9C23-004B32D27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0" y="1633728"/>
            <a:ext cx="6705945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D33-7821-450A-8B6A-BEC75BD7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621B-7DF6-4325-9E68-17E33EE68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600200"/>
            <a:ext cx="31922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431007"/>
            <a:ext cx="9753600" cy="715962"/>
          </a:xfrm>
        </p:spPr>
        <p:txBody>
          <a:bodyPr>
            <a:normAutofit/>
          </a:bodyPr>
          <a:lstStyle/>
          <a:p>
            <a:pPr marL="45720"/>
            <a:r>
              <a:rPr lang="en-US" dirty="0"/>
              <a:t>Requirements for wind farms.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461C0-F86F-4742-8C02-53147138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752600"/>
            <a:ext cx="7497762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F59EF-3F55-44B8-8C57-805F62F7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" y="4800600"/>
            <a:ext cx="790575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17E92-F907-4BA5-892B-D64133AF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99" y="4286250"/>
            <a:ext cx="3581400" cy="2238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F4027-A236-4C1B-B4B1-5A4E1CC9BDA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856038" y="4305300"/>
            <a:ext cx="5556" cy="495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2CC007-2EF4-4EF9-86DA-6101CD087C34}"/>
              </a:ext>
            </a:extLst>
          </p:cNvPr>
          <p:cNvCxnSpPr>
            <a:cxnSpLocks/>
          </p:cNvCxnSpPr>
          <p:nvPr/>
        </p:nvCxnSpPr>
        <p:spPr>
          <a:xfrm>
            <a:off x="7980362" y="5486400"/>
            <a:ext cx="5032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BFB835-90B9-47FA-85CC-8BEC0394BB82}"/>
              </a:ext>
            </a:extLst>
          </p:cNvPr>
          <p:cNvSpPr txBox="1"/>
          <p:nvPr/>
        </p:nvSpPr>
        <p:spPr>
          <a:xfrm>
            <a:off x="8482011" y="1922546"/>
            <a:ext cx="3581400" cy="158812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8 kph (2 m/s) minimum is required to start rotating most small wind turbines.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36–54 kph (10–15 m/s) produces maximum generation power.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91D-38D3-4511-88C4-417F1D8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7" y="1028998"/>
            <a:ext cx="3886198" cy="533400"/>
          </a:xfrm>
        </p:spPr>
        <p:txBody>
          <a:bodyPr>
            <a:normAutofit/>
          </a:bodyPr>
          <a:lstStyle/>
          <a:p>
            <a:r>
              <a:rPr lang="en-US" sz="1800" dirty="0" err="1"/>
              <a:t>U.s.</a:t>
            </a:r>
            <a:r>
              <a:rPr lang="en-US" sz="1800" dirty="0"/>
              <a:t> locations with wind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E905-E98A-434C-BC03-B117ABF7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5014689" cy="3466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A41B-6A72-44AC-B0D0-8B310494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082341" cy="34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B95C14-E24E-486D-A02F-9E9A04C76A9C}"/>
              </a:ext>
            </a:extLst>
          </p:cNvPr>
          <p:cNvSpPr txBox="1">
            <a:spLocks/>
          </p:cNvSpPr>
          <p:nvPr/>
        </p:nvSpPr>
        <p:spPr>
          <a:xfrm>
            <a:off x="6932612" y="1143596"/>
            <a:ext cx="4419599" cy="418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U.s.</a:t>
            </a:r>
            <a:r>
              <a:rPr lang="en-US" sz="1800" dirty="0"/>
              <a:t> locations suitable wind speed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35BC43-026E-48FD-98BA-0865957882DF}"/>
              </a:ext>
            </a:extLst>
          </p:cNvPr>
          <p:cNvCxnSpPr/>
          <p:nvPr/>
        </p:nvCxnSpPr>
        <p:spPr>
          <a:xfrm>
            <a:off x="5713412" y="3562201"/>
            <a:ext cx="640080" cy="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2C5C1-C4BA-4FD2-8951-24EE9677263E}"/>
              </a:ext>
            </a:extLst>
          </p:cNvPr>
          <p:cNvSpPr txBox="1"/>
          <p:nvPr/>
        </p:nvSpPr>
        <p:spPr>
          <a:xfrm>
            <a:off x="2779712" y="5829002"/>
            <a:ext cx="66294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12.6 kph (3.5 m/s) is the typical cut-in speed, when a small turbine starts generating power.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A56B66-6ECB-45F1-A3A0-BA3D36EF8A3E}"/>
              </a:ext>
            </a:extLst>
          </p:cNvPr>
          <p:cNvCxnSpPr>
            <a:cxnSpLocks/>
          </p:cNvCxnSpPr>
          <p:nvPr/>
        </p:nvCxnSpPr>
        <p:spPr>
          <a:xfrm flipH="1" flipV="1">
            <a:off x="6033452" y="3562202"/>
            <a:ext cx="60960" cy="2266800"/>
          </a:xfrm>
          <a:prstGeom prst="straightConnector1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533D4-2172-4E0E-93F6-6D78B07701D6}"/>
              </a:ext>
            </a:extLst>
          </p:cNvPr>
          <p:cNvSpPr txBox="1"/>
          <p:nvPr/>
        </p:nvSpPr>
        <p:spPr>
          <a:xfrm>
            <a:off x="1598612" y="5939801"/>
            <a:ext cx="990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1054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58096-1E3C-47D7-A24E-14F0F9BD4CA0}"/>
              </a:ext>
            </a:extLst>
          </p:cNvPr>
          <p:cNvSpPr txBox="1"/>
          <p:nvPr/>
        </p:nvSpPr>
        <p:spPr>
          <a:xfrm>
            <a:off x="9599612" y="5939801"/>
            <a:ext cx="76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12893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1D6-855C-44BF-942A-429DE99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10134598" cy="868362"/>
          </a:xfrm>
        </p:spPr>
        <p:txBody>
          <a:bodyPr>
            <a:normAutofit/>
          </a:bodyPr>
          <a:lstStyle/>
          <a:p>
            <a:r>
              <a:rPr lang="en-US" dirty="0"/>
              <a:t>Suitable locations for wind farms?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384E-1B1A-47B3-B6A6-434125F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69303"/>
            <a:ext cx="3181701" cy="27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1AAB-94C6-4DE8-80C3-1C57D7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1" y="4191000"/>
            <a:ext cx="318170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E2AF-18FA-4560-B8FB-B5EE9F26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269303"/>
            <a:ext cx="8507140" cy="52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E2C9-EB6E-409A-B5F1-5BD43C2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69777"/>
            <a:ext cx="10439398" cy="762000"/>
          </a:xfrm>
        </p:spPr>
        <p:txBody>
          <a:bodyPr/>
          <a:lstStyle/>
          <a:p>
            <a:r>
              <a:rPr lang="en-US" dirty="0"/>
              <a:t>List of States with suitable wind 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C033C-0144-476D-9325-27228F0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01" y="1600200"/>
            <a:ext cx="5945821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CC23E-F5E1-438A-A2DB-93BEC9F5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" y="1600200"/>
            <a:ext cx="617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North American continent presentation (widescreen).potx" id="{9BCD087D-7D15-4935-9A6F-8C8F414B806B}" vid="{F70B2F2B-E334-4403-A327-17999BAEB2D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North American continent presentation (widescreen)</Template>
  <TotalTime>559</TotalTime>
  <Words>483</Words>
  <Application>Microsoft Office PowerPoint</Application>
  <PresentationFormat>Custom</PresentationFormat>
  <Paragraphs>72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Continental North America 16x9</vt:lpstr>
      <vt:lpstr>Wind energy</vt:lpstr>
      <vt:lpstr>About us</vt:lpstr>
      <vt:lpstr>Questions</vt:lpstr>
      <vt:lpstr>Data gathering and cleaning</vt:lpstr>
      <vt:lpstr>Data Flow</vt:lpstr>
      <vt:lpstr>Requirements for wind farms.</vt:lpstr>
      <vt:lpstr>U.s. locations with wind data</vt:lpstr>
      <vt:lpstr>Suitable locations for wind farms?</vt:lpstr>
      <vt:lpstr>List of States with suitable wind speed</vt:lpstr>
      <vt:lpstr>Midland, texas</vt:lpstr>
      <vt:lpstr>Challenges of Wind Farm Construction</vt:lpstr>
      <vt:lpstr>Population Density of 449 Locations</vt:lpstr>
      <vt:lpstr>Population Density Distribution</vt:lpstr>
      <vt:lpstr>Locations with Population Density &lt;= 500 (per square mile)</vt:lpstr>
      <vt:lpstr>PowerPoint Presentation</vt:lpstr>
      <vt:lpstr>Wind Turbine Locations with Climate and Health Benefits </vt:lpstr>
      <vt:lpstr>We Investigate the Coal Consumption in Each State in 2014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Vien Vo</dc:creator>
  <cp:lastModifiedBy>Fang Zou</cp:lastModifiedBy>
  <cp:revision>63</cp:revision>
  <dcterms:created xsi:type="dcterms:W3CDTF">2019-03-26T00:36:12Z</dcterms:created>
  <dcterms:modified xsi:type="dcterms:W3CDTF">2019-03-30T09:16:04Z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VVo2@slb.com</vt:lpwstr>
  </property>
  <property fmtid="{D5CDD505-2E9C-101B-9397-08002B2CF9AE}" pid="11" name="MSIP_Label_585f1f62-8d2b-4457-869c-0a13c6549635_SetDate">
    <vt:lpwstr>2019-03-26T00:36:22.1439996Z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VVo2@slb.com</vt:lpwstr>
  </property>
  <property fmtid="{D5CDD505-2E9C-101B-9397-08002B2CF9AE}" pid="18" name="MSIP_Label_8bb759f6-5337-4dc5-b19b-e74b6da11f8f_SetDate">
    <vt:lpwstr>2019-03-26T00:36:22.1439996Z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